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9" r:id="rId3"/>
    <p:sldId id="260" r:id="rId4"/>
    <p:sldId id="261" r:id="rId5"/>
    <p:sldId id="262" r:id="rId6"/>
    <p:sldId id="263" r:id="rId7"/>
    <p:sldId id="264" r:id="rId8"/>
  </p:sldIdLst>
  <p:sldSz cx="12240260" cy="827976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7856" y="1143000"/>
            <a:ext cx="4562287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table 6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0" y="1449705"/>
          <a:ext cx="12238990" cy="5380355"/>
        </p:xfrm>
        <a:graphic>
          <a:graphicData uri="http://schemas.openxmlformats.org/drawingml/2006/table">
            <a:tbl>
              <a:tblPr/>
              <a:tblGrid>
                <a:gridCol w="12238990"/>
              </a:tblGrid>
              <a:tr h="538035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7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l" rtl="0" eaLnBrk="0">
                        <a:lnSpc>
                          <a:spcPct val="108000"/>
                        </a:lnSpc>
                      </a:pPr>
                      <a:endParaRPr sz="1000" dirty="0">
                        <a:latin typeface="Arial" panose="020B0604020202020204"/>
                        <a:ea typeface="Arial" panose="020B0604020202020204"/>
                        <a:cs typeface="Arial" panose="020B0604020202020204"/>
                      </a:endParaRPr>
                    </a:p>
                    <a:p>
                      <a:pPr algn="ctr" rtl="0" eaLnBrk="0">
                        <a:lnSpc>
                          <a:spcPct val="108000"/>
                        </a:lnSpc>
                      </a:pPr>
                      <a:r>
                        <a:rPr lang="en-US" sz="66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sz="7200" b="1" kern="0" spc="8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中国博士后网上办公</a:t>
                      </a:r>
                      <a:r>
                        <a:rPr sz="7200" b="1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系统</a:t>
                      </a:r>
                      <a:endParaRPr sz="7200" b="1" kern="0" spc="70" dirty="0">
                        <a:solidFill>
                          <a:srgbClr val="FFFFFF">
                            <a:alpha val="100000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ctr" rtl="0" eaLnBrk="0">
                        <a:lnSpc>
                          <a:spcPct val="118000"/>
                        </a:lnSpc>
                      </a:pPr>
                      <a:r>
                        <a:rPr lang="zh-CN" sz="7200" b="1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进站</a:t>
                      </a:r>
                      <a:r>
                        <a:rPr sz="7200" b="1" kern="0" spc="7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填写指南</a:t>
                      </a:r>
                      <a:r>
                        <a:rPr sz="54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</a:t>
                      </a:r>
                      <a:r>
                        <a:rPr sz="4500" b="1" kern="0" spc="0" dirty="0">
                          <a:solidFill>
                            <a:srgbClr val="FFFFFF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</a:t>
                      </a:r>
                      <a:endParaRPr sz="36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>
                    <a:lnL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 rot="21600000">
            <a:off x="229235" y="1300276"/>
            <a:ext cx="5734430" cy="6915989"/>
            <a:chOff x="-43369" y="-900380"/>
            <a:chExt cx="5734430" cy="6915989"/>
          </a:xfrm>
        </p:grpSpPr>
        <p:pic>
          <p:nvPicPr>
            <p:cNvPr id="70" name="picture 70"/>
            <p:cNvPicPr>
              <a:picLocks noChangeAspect="1"/>
            </p:cNvPicPr>
            <p:nvPr/>
          </p:nvPicPr>
          <p:blipFill>
            <a:blip r:embed="rId1"/>
            <a:srcRect l="-2074" t="9842" r="1631" b="-3591"/>
            <a:stretch>
              <a:fillRect/>
            </a:stretch>
          </p:blipFill>
          <p:spPr>
            <a:xfrm rot="21600000">
              <a:off x="-43369" y="-317246"/>
              <a:ext cx="5474335" cy="6332855"/>
            </a:xfrm>
            <a:prstGeom prst="rect">
              <a:avLst/>
            </a:prstGeom>
          </p:spPr>
        </p:pic>
        <p:sp>
          <p:nvSpPr>
            <p:cNvPr id="74" name="textbox 74"/>
            <p:cNvSpPr/>
            <p:nvPr/>
          </p:nvSpPr>
          <p:spPr>
            <a:xfrm>
              <a:off x="-43369" y="-900380"/>
              <a:ext cx="5207000" cy="35687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sz="100" dirty="0">
                <a:latin typeface="Arial" panose="020B0604020202020204"/>
                <a:ea typeface="Arial" panose="020B0604020202020204"/>
                <a:cs typeface="Arial" panose="020B0604020202020204"/>
              </a:endParaRPr>
            </a:p>
            <a:p>
              <a:pPr marL="12700" algn="l" rtl="0" eaLnBrk="0">
                <a:lnSpc>
                  <a:spcPct val="97000"/>
                </a:lnSpc>
              </a:pPr>
              <a:r>
                <a:rPr sz="1800" b="1" kern="0" spc="-50" dirty="0">
                  <a:solidFill>
                    <a:srgbClr val="00000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1、登陆中国博士后网站，点击“博士后进出站”</a:t>
              </a:r>
              <a:endPara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76" name="picture 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5097591" y="5324094"/>
              <a:ext cx="593470" cy="463435"/>
            </a:xfrm>
            <a:prstGeom prst="rect">
              <a:avLst/>
            </a:prstGeom>
          </p:spPr>
        </p:pic>
      </p:grpSp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44767" y="1293876"/>
            <a:ext cx="5789675" cy="3179064"/>
          </a:xfrm>
          <a:prstGeom prst="rect">
            <a:avLst/>
          </a:prstGeom>
        </p:spPr>
      </p:pic>
      <p:sp>
        <p:nvSpPr>
          <p:cNvPr id="84" name="textbox 84"/>
          <p:cNvSpPr/>
          <p:nvPr/>
        </p:nvSpPr>
        <p:spPr>
          <a:xfrm>
            <a:off x="6416040" y="4715510"/>
            <a:ext cx="5247005" cy="15392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91440" tIns="45720" rIns="91440" bIns="45720" rtlCol="0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b="1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</a:t>
            </a:r>
            <a:r>
              <a:rPr b="1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首次申请进站的，请</a:t>
            </a:r>
            <a:r>
              <a:rPr b="1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先注册，然后办事者登陆。</a:t>
            </a:r>
            <a:endParaRPr b="1" kern="0" dirty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b="1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非首次进站的，请使用已有账号密码直接登陆。</a:t>
            </a:r>
            <a:endParaRPr b="1" kern="0" dirty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sz="2000" b="1" kern="0" dirty="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请务必记住该账号密码</a:t>
            </a:r>
            <a:r>
              <a:rPr sz="2000" b="1" kern="0" dirty="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！之后申请博</a:t>
            </a:r>
            <a:r>
              <a:rPr sz="2000" b="1" kern="0" dirty="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士后基金和出站都需要使用该账号</a:t>
            </a:r>
            <a:r>
              <a:rPr sz="2000" b="1" kern="0" dirty="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密码！</a:t>
            </a:r>
            <a:endParaRPr sz="2000" b="1" kern="0" dirty="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0" name="textbox 90"/>
          <p:cNvSpPr/>
          <p:nvPr/>
        </p:nvSpPr>
        <p:spPr>
          <a:xfrm>
            <a:off x="6376670" y="6934200"/>
            <a:ext cx="5280025" cy="6807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89000"/>
              </a:lnSpc>
            </a:pPr>
            <a:r>
              <a:rPr sz="18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注册新用户时请注意出生日期和证件号码一</a:t>
            </a: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经填写不</a:t>
            </a:r>
            <a:endParaRPr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4605" algn="l" rtl="0" eaLnBrk="0">
              <a:lnSpc>
                <a:spcPts val="3240"/>
              </a:lnSpc>
            </a:pPr>
            <a:r>
              <a:rPr sz="1700" b="1" kern="0" spc="-1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可修改</a:t>
            </a:r>
            <a:r>
              <a:rPr sz="17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17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textbox 94"/>
          <p:cNvSpPr/>
          <p:nvPr/>
        </p:nvSpPr>
        <p:spPr>
          <a:xfrm>
            <a:off x="314325" y="241935"/>
            <a:ext cx="10010775" cy="5956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sz="9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84150" algn="l" rtl="0" eaLnBrk="0">
              <a:lnSpc>
                <a:spcPct val="88000"/>
              </a:lnSpc>
              <a:spcBef>
                <a:spcPts val="0"/>
              </a:spcBef>
            </a:pP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一：登陆中国博士后网上办公系统 </a:t>
            </a:r>
            <a:r>
              <a:rPr sz="2400" b="1" kern="0" spc="-10" dirty="0">
                <a:solidFill>
                  <a:srgbClr val="0000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www.chinapostdoctor.or</a:t>
            </a:r>
            <a:r>
              <a:rPr sz="2400" b="1" kern="0" spc="-20" dirty="0">
                <a:solidFill>
                  <a:srgbClr val="0000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g.cn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61" y="1022604"/>
            <a:ext cx="12240005" cy="289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77610" y="4914265"/>
            <a:ext cx="5463540" cy="14344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8710" y="6790055"/>
            <a:ext cx="5641340" cy="103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020" y="1236345"/>
            <a:ext cx="4968240" cy="4222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0105" y="4419600"/>
            <a:ext cx="6116320" cy="3683635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89559" y="2360676"/>
            <a:ext cx="5186171" cy="1795272"/>
          </a:xfrm>
          <a:prstGeom prst="rect">
            <a:avLst/>
          </a:prstGeom>
        </p:spPr>
      </p:pic>
      <p:sp>
        <p:nvSpPr>
          <p:cNvPr id="108" name="textbox 108"/>
          <p:cNvSpPr/>
          <p:nvPr/>
        </p:nvSpPr>
        <p:spPr>
          <a:xfrm>
            <a:off x="133350" y="3714750"/>
            <a:ext cx="5559425" cy="1097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63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02260" indent="-103505" algn="l" rtl="0" eaLnBrk="0">
              <a:lnSpc>
                <a:spcPct val="123000"/>
              </a:lnSpc>
            </a:pPr>
            <a:r>
              <a:rPr sz="18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3、在系统弹出的对话框先选择拟进工作站，再选择</a:t>
            </a:r>
            <a:r>
              <a:rPr sz="1800" b="1" kern="0" spc="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800" b="1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1800" b="1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徐州医科大学</a:t>
            </a:r>
            <a:r>
              <a:rPr sz="1800" b="1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”及所进学院、一级学科及二级学科。</a:t>
            </a:r>
            <a:endParaRPr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4" name="textbox 114"/>
          <p:cNvSpPr/>
          <p:nvPr/>
        </p:nvSpPr>
        <p:spPr>
          <a:xfrm>
            <a:off x="6530340" y="1216660"/>
            <a:ext cx="5419725" cy="6261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6985" algn="l" rtl="0" eaLnBrk="0">
              <a:lnSpc>
                <a:spcPct val="131000"/>
              </a:lnSpc>
            </a:pP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2、上传清晰、无变形的白底彩色免冠正面照片。该照片将作</a:t>
            </a:r>
            <a:r>
              <a:rPr sz="1500" b="1" kern="0" spc="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为出站时《博士后证书》</a:t>
            </a:r>
            <a:r>
              <a:rPr sz="1500" b="1" kern="0" spc="-2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的照片。然后点击“申请“。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6" name="picture 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79820" y="2415540"/>
            <a:ext cx="5792723" cy="829055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307975" y="252730"/>
            <a:ext cx="7056755" cy="6388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9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84785" algn="l" rtl="0" eaLnBrk="0">
              <a:lnSpc>
                <a:spcPct val="97000"/>
              </a:lnSpc>
            </a:pP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二：进入中国博士后网上办公系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统，申请进站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6" name="textbox 126"/>
          <p:cNvSpPr/>
          <p:nvPr/>
        </p:nvSpPr>
        <p:spPr>
          <a:xfrm>
            <a:off x="307975" y="1250315"/>
            <a:ext cx="3832860" cy="6273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5080" algn="l" rtl="0" eaLnBrk="0">
              <a:lnSpc>
                <a:spcPct val="132000"/>
              </a:lnSpc>
            </a:pP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1、登陆网上办公系统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，右上角选择“进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出站业务”；在左侧选择</a:t>
            </a:r>
            <a:r>
              <a:rPr sz="1500" b="1" kern="0" spc="-3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“进出站申请”。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17135" y="1143000"/>
            <a:ext cx="1937639" cy="1706879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6365875" y="3641725"/>
            <a:ext cx="5420360" cy="2603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1845"/>
              </a:lnSpc>
            </a:pP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4、填写申请信息、个人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情况、家庭情况和博士期间成果情况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0" name="textbox 140"/>
          <p:cNvSpPr/>
          <p:nvPr/>
        </p:nvSpPr>
        <p:spPr>
          <a:xfrm>
            <a:off x="9295130" y="5900420"/>
            <a:ext cx="2813685" cy="3041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7000"/>
              </a:lnSpc>
            </a:pPr>
            <a:r>
              <a:rPr sz="1800" b="1" i="1" u="sng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所有信息均为必填项</a:t>
            </a:r>
            <a:r>
              <a:rPr sz="1800" b="1" i="1" u="sng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2" name="picture 1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529316" y="2153031"/>
            <a:ext cx="737107" cy="697865"/>
          </a:xfrm>
          <a:prstGeom prst="rect">
            <a:avLst/>
          </a:prstGeom>
        </p:spPr>
      </p:pic>
      <p:pic>
        <p:nvPicPr>
          <p:cNvPr id="144" name="picture 1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61" y="1022604"/>
            <a:ext cx="12240005" cy="28956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051801" y="2075815"/>
            <a:ext cx="168566" cy="5609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3365" y="4806950"/>
            <a:ext cx="5323840" cy="31832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425" y="241935"/>
            <a:ext cx="6961505" cy="6642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350" y="1167765"/>
            <a:ext cx="4006850" cy="9061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4775" y="1217295"/>
            <a:ext cx="5383530" cy="8013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765" y="3902075"/>
            <a:ext cx="5622290" cy="8750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24270" y="3518535"/>
            <a:ext cx="5748020" cy="5060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018270" y="5814695"/>
            <a:ext cx="3153410" cy="47498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7945" y="4166870"/>
            <a:ext cx="5571490" cy="1915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6215"/>
            <a:ext cx="5995035" cy="2077085"/>
          </a:xfrm>
          <a:prstGeom prst="rect">
            <a:avLst/>
          </a:prstGeom>
        </p:spPr>
      </p:pic>
      <p:sp>
        <p:nvSpPr>
          <p:cNvPr id="154" name="textbox 154"/>
          <p:cNvSpPr/>
          <p:nvPr/>
        </p:nvSpPr>
        <p:spPr>
          <a:xfrm>
            <a:off x="6031230" y="6082030"/>
            <a:ext cx="6084570" cy="20237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1910" algn="l" rtl="0" eaLnBrk="0">
              <a:lnSpc>
                <a:spcPct val="97000"/>
              </a:lnSpc>
            </a:pPr>
            <a:r>
              <a:rPr sz="1600" b="1" i="1" u="sng" kern="0" spc="-1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*关于身份类型：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" algn="l" rtl="0" eaLnBrk="0">
              <a:lnSpc>
                <a:spcPts val="1855"/>
              </a:lnSpc>
              <a:spcBef>
                <a:spcPts val="490"/>
              </a:spcBef>
            </a:pPr>
            <a:r>
              <a:rPr sz="1500" b="1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1、国内应届博士生，请选择“非定向就业博士毕业生”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6985" algn="l" rtl="0" eaLnBrk="0">
              <a:lnSpc>
                <a:spcPct val="119000"/>
              </a:lnSpc>
              <a:spcBef>
                <a:spcPts val="435"/>
              </a:spcBef>
            </a:pP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</a:t>
            </a:r>
            <a:r>
              <a:rPr sz="1500" b="1" kern="0" spc="-3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无业人员（含辞职人员）、新近留学回国人员、档案转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回生源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地的博士毕业生、出（退）站后再次进站的无业人员、复原（退伍）</a:t>
            </a:r>
            <a:r>
              <a:rPr sz="1500" b="1" kern="0" spc="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军人：请选择“无人事（劳动）关系的人员”。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1000"/>
              </a:lnSpc>
            </a:pPr>
            <a:endParaRPr sz="4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12700" algn="l" rtl="0" eaLnBrk="0">
              <a:lnSpc>
                <a:spcPct val="116000"/>
              </a:lnSpc>
              <a:spcBef>
                <a:spcPts val="0"/>
              </a:spcBef>
            </a:pP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3、外籍人员，请选择“外籍人员”；港澳台地区人员，</a:t>
            </a:r>
            <a:r>
              <a:rPr sz="1500" b="1" kern="0" spc="-1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请选“</a:t>
            </a:r>
            <a:r>
              <a:rPr sz="15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澳台地区人员”。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2" name="textbox 162"/>
          <p:cNvSpPr/>
          <p:nvPr/>
        </p:nvSpPr>
        <p:spPr>
          <a:xfrm>
            <a:off x="261620" y="1292225"/>
            <a:ext cx="6111240" cy="1443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29210" algn="l" rtl="0" eaLnBrk="0">
              <a:lnSpc>
                <a:spcPct val="122000"/>
              </a:lnSpc>
            </a:pPr>
            <a:r>
              <a:rPr sz="1600" b="1" i="1" u="sng" kern="0" spc="6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*关于进站迁户：</a:t>
            </a:r>
            <a:r>
              <a:rPr sz="1500" b="1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全职博士后可自行选择迁户或不迁户到工作站集体</a:t>
            </a:r>
            <a:r>
              <a:rPr sz="1500" b="1" kern="0" spc="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户口。选择迁户到工作站的，在站期间户口不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可以动，只能出站时再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随其迁移。若迁户到工作站，请与工作站负责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人确认户口迁入地的详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细地址（集体户口簿首页地址）及所属派出所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名称。若不迁户到工作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站，则选择“否”。外籍、港澳台地区博士后，请一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律选择“否”。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4" name="picture 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04659" y="1104900"/>
            <a:ext cx="5184648" cy="2208275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42900" y="6173723"/>
            <a:ext cx="5196840" cy="2007106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5"/>
          <a:srcRect l="-684" t="64906" r="1190"/>
          <a:stretch>
            <a:fillRect/>
          </a:stretch>
        </p:blipFill>
        <p:spPr>
          <a:xfrm rot="21600000">
            <a:off x="635" y="5457825"/>
            <a:ext cx="6739890" cy="531495"/>
          </a:xfrm>
          <a:prstGeom prst="rect">
            <a:avLst/>
          </a:prstGeom>
        </p:spPr>
      </p:pic>
      <p:sp>
        <p:nvSpPr>
          <p:cNvPr id="174" name="textbox 174"/>
          <p:cNvSpPr/>
          <p:nvPr/>
        </p:nvSpPr>
        <p:spPr>
          <a:xfrm>
            <a:off x="6317615" y="3616325"/>
            <a:ext cx="5772150" cy="9067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30480" algn="l" rtl="0" eaLnBrk="0">
              <a:lnSpc>
                <a:spcPct val="125000"/>
              </a:lnSpc>
            </a:pPr>
            <a:r>
              <a:rPr sz="1600" b="1" i="1" u="sng" kern="0" spc="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*关于学习经历：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请将本科、硕士、博士经历填写齐全。直博生、 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硕博连读生，可不填硕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士经历。注意：学习、工作经历，</a:t>
            </a:r>
            <a:r>
              <a:rPr sz="1500" b="1" kern="0" spc="-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在时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间上应该有连续性，互相衔接，不可</a:t>
            </a:r>
            <a:r>
              <a:rPr sz="15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脱节。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0" name="textbox 180"/>
          <p:cNvSpPr/>
          <p:nvPr/>
        </p:nvSpPr>
        <p:spPr>
          <a:xfrm>
            <a:off x="351110" y="246507"/>
            <a:ext cx="9793605" cy="599440"/>
          </a:xfrm>
          <a:prstGeom prst="roundRect">
            <a:avLst>
              <a:gd name="adj" fmla="val 17037"/>
            </a:avLst>
          </a:prstGeom>
          <a:noFill/>
          <a:ln w="635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7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49225" algn="l" rtl="0" eaLnBrk="0">
              <a:lnSpc>
                <a:spcPct val="97000"/>
              </a:lnSpc>
              <a:spcBef>
                <a:spcPts val="0"/>
              </a:spcBef>
            </a:pPr>
            <a:r>
              <a:rPr lang="zh-CN" sz="2400" b="1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全职博士后</a:t>
            </a:r>
            <a:r>
              <a:rPr sz="2400" b="1" kern="0" spc="-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填表注意事项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2" name="picture 18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61" y="1022604"/>
            <a:ext cx="12240005" cy="28956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6984365" y="1198880"/>
            <a:ext cx="4785995" cy="589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27940" algn="l" rtl="0" eaLnBrk="0">
              <a:lnSpc>
                <a:spcPct val="119000"/>
              </a:lnSpc>
            </a:pPr>
            <a:r>
              <a:rPr sz="1600" b="1" i="1" u="sng" kern="0" spc="3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*关于在职工作单位及地址：</a:t>
            </a: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全职、外籍、港澳台地区</a:t>
            </a:r>
            <a:r>
              <a:rPr sz="1500" b="1" kern="0" spc="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博士后，此两栏应为空白，不填写。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2" name="textbox 192"/>
          <p:cNvSpPr/>
          <p:nvPr/>
        </p:nvSpPr>
        <p:spPr>
          <a:xfrm>
            <a:off x="261620" y="4523740"/>
            <a:ext cx="5191760" cy="841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0815" indent="28575" algn="l" rtl="0" eaLnBrk="0">
              <a:lnSpc>
                <a:spcPct val="113000"/>
              </a:lnSpc>
              <a:spcBef>
                <a:spcPts val="5"/>
              </a:spcBef>
            </a:pPr>
            <a:r>
              <a:rPr sz="1600" b="1" i="1" u="sng" kern="0" spc="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*关于工作经历：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全职、外籍、港澳台地区博士后，应</a:t>
            </a:r>
            <a:r>
              <a:rPr sz="1500" b="1" kern="0" spc="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保证目前处于待业状态， 工作经历不能出现“</a:t>
            </a:r>
            <a:r>
              <a:rPr sz="1500" b="1" kern="0" spc="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至今”。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4" name="picture 19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259202" y="7265885"/>
            <a:ext cx="3735578" cy="176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155" y="278130"/>
            <a:ext cx="3565525" cy="6534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580" y="1282700"/>
            <a:ext cx="6349365" cy="1461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0585" y="6037580"/>
            <a:ext cx="6245860" cy="22167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025" y="4669155"/>
            <a:ext cx="5126355" cy="67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5540" y="3486785"/>
            <a:ext cx="5705475" cy="11658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3080" y="1174750"/>
            <a:ext cx="5126355" cy="67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1858645"/>
            <a:ext cx="5571490" cy="1915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705" y="5680075"/>
            <a:ext cx="4869815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10" y="4439285"/>
            <a:ext cx="6633210" cy="857250"/>
          </a:xfrm>
          <a:prstGeom prst="rect">
            <a:avLst/>
          </a:prstGeom>
        </p:spPr>
      </p:pic>
      <p:pic>
        <p:nvPicPr>
          <p:cNvPr id="198" name="picture 198"/>
          <p:cNvPicPr>
            <a:picLocks noChangeAspect="1"/>
          </p:cNvPicPr>
          <p:nvPr/>
        </p:nvPicPr>
        <p:blipFill>
          <a:blip r:embed="rId4"/>
          <a:srcRect r="1312" b="29685"/>
          <a:stretch>
            <a:fillRect/>
          </a:stretch>
        </p:blipFill>
        <p:spPr>
          <a:xfrm rot="21600000">
            <a:off x="8890" y="5327650"/>
            <a:ext cx="6449060" cy="2044065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6457950" y="1195070"/>
            <a:ext cx="5556885" cy="2339340"/>
          </a:xfrm>
          <a:prstGeom prst="rect">
            <a:avLst/>
          </a:prstGeom>
        </p:spPr>
      </p:pic>
      <p:sp>
        <p:nvSpPr>
          <p:cNvPr id="220" name="textbox 220"/>
          <p:cNvSpPr/>
          <p:nvPr/>
        </p:nvSpPr>
        <p:spPr>
          <a:xfrm>
            <a:off x="74930" y="1138555"/>
            <a:ext cx="5516880" cy="12261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62560" indent="30480" algn="l" rtl="0" eaLnBrk="0">
              <a:lnSpc>
                <a:spcPct val="128000"/>
              </a:lnSpc>
              <a:spcBef>
                <a:spcPts val="5"/>
              </a:spcBef>
            </a:pPr>
            <a:r>
              <a:rPr sz="1600" b="1" i="1" u="sng" kern="0" spc="6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*关于学习经历：</a:t>
            </a:r>
            <a:r>
              <a:rPr sz="1500" b="1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请将本科、硕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士、博士经历填写齐全。直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500" b="1" kern="0" spc="1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博生、硕博连读生，可不填硕</a:t>
            </a:r>
            <a:r>
              <a:rPr sz="1500" b="1" kern="0" spc="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士经历。注意：学习、工作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15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经历，在时间上应该有连续性，互相衔接，</a:t>
            </a:r>
            <a:r>
              <a:rPr sz="1500" b="1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不可脱节。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8" name="textbox 228"/>
          <p:cNvSpPr/>
          <p:nvPr/>
        </p:nvSpPr>
        <p:spPr>
          <a:xfrm>
            <a:off x="6693535" y="3865245"/>
            <a:ext cx="5547360" cy="8940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33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26670" algn="l" rtl="0" eaLnBrk="0">
              <a:lnSpc>
                <a:spcPct val="125000"/>
              </a:lnSpc>
            </a:pPr>
            <a:r>
              <a:rPr sz="1600" b="1" i="1" kern="0" spc="3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*关于在职工作单位和地址：</a:t>
            </a: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务必与工作经历“至今”单位、</a:t>
            </a:r>
            <a:r>
              <a:rPr sz="1500" b="1" kern="0" spc="-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《博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士后研究人员进站审核表》</a:t>
            </a:r>
            <a:r>
              <a:rPr sz="1500" b="1" kern="0" spc="-2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的公章单位保持一致。</a:t>
            </a:r>
            <a:r>
              <a:rPr sz="1500" b="1" kern="0" spc="3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应写“</a:t>
            </a:r>
            <a:r>
              <a:rPr lang="zh-CN"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徐州医科大学</a:t>
            </a:r>
            <a:r>
              <a:rPr sz="1500" b="1" kern="0" spc="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2" name="textbox 232"/>
          <p:cNvSpPr/>
          <p:nvPr/>
        </p:nvSpPr>
        <p:spPr>
          <a:xfrm>
            <a:off x="444500" y="7345680"/>
            <a:ext cx="5789295" cy="895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0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5260" indent="26035" algn="l" rtl="0" eaLnBrk="0">
              <a:lnSpc>
                <a:spcPct val="123000"/>
              </a:lnSpc>
            </a:pPr>
            <a:r>
              <a:rPr sz="1600" b="1" i="1" u="sng" kern="0" spc="6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*关于身份类型：</a:t>
            </a:r>
            <a:r>
              <a:rPr sz="1500" b="1" kern="0" spc="6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请选择“在职人员”、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“定向（委培）博士</a:t>
            </a:r>
            <a:r>
              <a:rPr sz="15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1500" b="1" kern="0" spc="1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毕业生”、“现役军</a:t>
            </a:r>
            <a:r>
              <a:rPr sz="1500" b="1" kern="0" spc="1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人”或“军转干部”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8" name="textbox 238"/>
          <p:cNvSpPr/>
          <p:nvPr/>
        </p:nvSpPr>
        <p:spPr>
          <a:xfrm>
            <a:off x="295275" y="3816350"/>
            <a:ext cx="5158740" cy="5918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25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indent="27940" algn="l" rtl="0" eaLnBrk="0">
              <a:lnSpc>
                <a:spcPct val="119000"/>
              </a:lnSpc>
            </a:pPr>
            <a:r>
              <a:rPr sz="1600" b="1" i="1" u="sng" kern="0" spc="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*关于工作经历：</a:t>
            </a:r>
            <a:r>
              <a:rPr sz="1500" b="1" kern="0" spc="5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在职人员的工作经历应填写到“至今”，</a:t>
            </a:r>
            <a:r>
              <a:rPr sz="15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并且与基本信息中的“在职工作单位”保持一致。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2" name="textbox 242"/>
          <p:cNvSpPr/>
          <p:nvPr/>
        </p:nvSpPr>
        <p:spPr>
          <a:xfrm>
            <a:off x="347980" y="243205"/>
            <a:ext cx="3594100" cy="635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8000"/>
              </a:lnSpc>
            </a:pPr>
            <a:endParaRPr sz="9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82245" algn="l" rtl="0" eaLnBrk="0">
              <a:lnSpc>
                <a:spcPct val="97000"/>
              </a:lnSpc>
              <a:spcBef>
                <a:spcPts val="0"/>
              </a:spcBef>
            </a:pPr>
            <a:r>
              <a:rPr sz="2400" b="1" kern="0" spc="-1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在职博士后填表注意事项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8" name="textbox 248"/>
          <p:cNvSpPr/>
          <p:nvPr/>
        </p:nvSpPr>
        <p:spPr>
          <a:xfrm>
            <a:off x="8866505" y="857885"/>
            <a:ext cx="1811020" cy="579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1275" algn="l" rtl="0" eaLnBrk="0">
              <a:lnSpc>
                <a:spcPct val="97000"/>
              </a:lnSpc>
            </a:pPr>
            <a:r>
              <a:rPr sz="1600" b="1" i="1" u="sng" kern="0" spc="-1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*关于进站迁户：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4000"/>
              </a:lnSpc>
            </a:pPr>
            <a:endParaRPr sz="5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ts val="1860"/>
              </a:lnSpc>
              <a:spcBef>
                <a:spcPts val="5"/>
              </a:spcBef>
            </a:pPr>
            <a:r>
              <a:rPr sz="1500" b="1" kern="0" spc="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请一律选择“否”。</a:t>
            </a:r>
            <a:endParaRPr sz="15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50" name="picture 2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61" y="1022604"/>
            <a:ext cx="12240005" cy="28956"/>
          </a:xfrm>
          <a:prstGeom prst="rect">
            <a:avLst/>
          </a:prstGeom>
        </p:spPr>
      </p:pic>
      <p:pic>
        <p:nvPicPr>
          <p:cNvPr id="254" name="picture 25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58913" y="6589014"/>
            <a:ext cx="111379" cy="941908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783705" y="6327140"/>
            <a:ext cx="2700020" cy="87249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56075" y="4838700"/>
            <a:ext cx="1075690" cy="46736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170" y="187325"/>
            <a:ext cx="5126355" cy="67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30" y="1232535"/>
            <a:ext cx="5466715" cy="10401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66505" y="788670"/>
            <a:ext cx="1962785" cy="701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92900" y="3807460"/>
            <a:ext cx="5426710" cy="111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0030" y="3804920"/>
            <a:ext cx="5126355" cy="67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0215" y="7480935"/>
            <a:ext cx="5875655" cy="67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-1414" r="10986"/>
          <a:stretch>
            <a:fillRect/>
          </a:stretch>
        </p:blipFill>
        <p:spPr>
          <a:xfrm>
            <a:off x="158115" y="3045460"/>
            <a:ext cx="9010015" cy="3301365"/>
          </a:xfrm>
          <a:prstGeom prst="rect">
            <a:avLst/>
          </a:prstGeom>
        </p:spPr>
      </p:pic>
      <p:sp>
        <p:nvSpPr>
          <p:cNvPr id="260" name="textbox 260"/>
          <p:cNvSpPr/>
          <p:nvPr/>
        </p:nvSpPr>
        <p:spPr>
          <a:xfrm>
            <a:off x="11430" y="929005"/>
            <a:ext cx="12085320" cy="20872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59000"/>
              </a:lnSpc>
            </a:pPr>
            <a:endParaRPr sz="10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9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245745" algn="l" rtl="0" eaLnBrk="0">
              <a:lnSpc>
                <a:spcPct val="97000"/>
              </a:lnSpc>
            </a:pPr>
            <a:r>
              <a:rPr sz="1500" b="1" kern="0" spc="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5、上传相关附件材料。  </a:t>
            </a:r>
            <a:r>
              <a:rPr sz="1600" b="1" i="1" u="sng" kern="0" spc="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</a:t>
            </a:r>
            <a:r>
              <a:rPr lang="zh-CN" sz="1600" b="1" i="1" u="sng" kern="0" spc="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规范</a:t>
            </a:r>
            <a:r>
              <a:rPr sz="1600" b="1" i="1" u="sng" kern="0" spc="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扫描！所有</a:t>
            </a:r>
            <a:r>
              <a:rPr sz="1600" b="1" i="1" u="sng" kern="0" spc="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材料均为原件扫描件</a:t>
            </a:r>
            <a:r>
              <a:rPr sz="1600" b="1" i="1" u="sng" kern="0" spc="-1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r>
              <a:rPr sz="1600" b="1" i="1" u="sng" kern="0" spc="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彩色扫描件</a:t>
            </a:r>
            <a:r>
              <a:rPr sz="1600" b="1" i="1" u="sng" kern="0" spc="-1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38125" indent="-5080" algn="l" rtl="0" eaLnBrk="0">
              <a:lnSpc>
                <a:spcPct val="123000"/>
              </a:lnSpc>
              <a:spcBef>
                <a:spcPts val="395"/>
              </a:spcBef>
            </a:pP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①《身份证》正反面均需上传！②博士毕业6个月内人员可先提供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学校或单位学位主管部门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出具的同意授予博士学位证明（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非答辩决议或答辩通过证</a:t>
            </a:r>
            <a:r>
              <a:rPr sz="14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）。③在国外及港澳台地区获得博士学位的，必须提供中国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教育部留学服务中心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出具的学位认证书！④ 辞职人员必须提供：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原单位人事部</a:t>
            </a:r>
            <a:r>
              <a:rPr sz="14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同意解    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除人事（劳动）关系证明或《辞职证明》。国家公务员辞去公职须提供《公务员辞去公职批准通知书》。</a:t>
            </a:r>
            <a:r>
              <a:rPr sz="1400" b="1" kern="0" spc="-2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申请做</a:t>
            </a:r>
            <a:r>
              <a:rPr sz="14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第二站博士后研究的人员</a:t>
            </a: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请在这一栏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目上传前一站《博士后证书》扫描件。⑤《进站审核表》</a:t>
            </a:r>
            <a:r>
              <a:rPr lang="zh-CN"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需要学校人事处博管办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签字盖章后上传！此缺项不会影响</a:t>
            </a:r>
            <a:r>
              <a:rPr lang="en-US"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1400" b="1" u="sng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6、生成《博</a:t>
            </a:r>
            <a:r>
              <a:rPr sz="1400" b="1" u="sng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士后申请表》</a:t>
            </a:r>
            <a:r>
              <a:rPr sz="1400" b="1" u="sng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8" name="textbox 268"/>
          <p:cNvSpPr/>
          <p:nvPr/>
        </p:nvSpPr>
        <p:spPr>
          <a:xfrm>
            <a:off x="4230702" y="3045715"/>
            <a:ext cx="7865744" cy="35153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40005" algn="l" rtl="0" eaLnBrk="0">
              <a:lnSpc>
                <a:spcPct val="97000"/>
              </a:lnSpc>
            </a:pPr>
            <a:r>
              <a:rPr sz="1400" b="1" i="1" u="sng" kern="0" spc="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*请在选择身份类型后，点击下载适用于本人</a:t>
            </a:r>
            <a:r>
              <a:rPr sz="1400" b="1" i="1" u="sng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身份的《博士后研究人员进站审核表》，填写说明：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765" indent="-8890" algn="l" rtl="0" eaLnBrk="0">
              <a:lnSpc>
                <a:spcPct val="109000"/>
              </a:lnSpc>
              <a:spcBef>
                <a:spcPts val="380"/>
              </a:spcBef>
            </a:pP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①国内非定向就业博士毕业生：由博士毕业院校的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学生毕业派遣部门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就业指导中心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填写第一栏相关 </a:t>
            </a:r>
            <a:r>
              <a:rPr sz="1400" b="1" kern="0" spc="-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内容，并加盖公章。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indent="3175" algn="l" rtl="0" eaLnBrk="0">
              <a:lnSpc>
                <a:spcPct val="119000"/>
              </a:lnSpc>
              <a:spcBef>
                <a:spcPts val="510"/>
              </a:spcBef>
            </a:pPr>
            <a:r>
              <a:rPr sz="1400" b="1" kern="0" spc="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②无业人员（含辞职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人员）、新近留学回国人员、档案转回生源地的博士毕业生、出（退）站后再次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进站的无业人员、复原（退伍）</a:t>
            </a:r>
            <a:r>
              <a:rPr sz="1400" b="1" kern="0" spc="-3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军人：在“一、无人事（劳动）关系人员填写”</a:t>
            </a: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部分根据当前实际情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况勾选并签字承诺，当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人事档案所在单位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加盖公章，或另提供出具的《存档证明》。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970" indent="1905" algn="l" rtl="0" eaLnBrk="0">
              <a:lnSpc>
                <a:spcPct val="122000"/>
              </a:lnSpc>
              <a:spcBef>
                <a:spcPts val="540"/>
              </a:spcBef>
            </a:pP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③在职人员、定向（委培）博士毕业生、现役军人或军转干部：</a:t>
            </a:r>
            <a:r>
              <a:rPr sz="1400" b="1" kern="0" spc="-3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由所属单位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14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事部门或干部部门</a:t>
            </a: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负责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人填写相关信息、签字，并加盖部门公章。如所属单位无独立人事权限，人事档案存放在人才服务机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构，应同时加盖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工作单位行政公章和人才服务机构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公章。另需提供该单位与人才服务机构的人事代理</a:t>
            </a:r>
            <a:r>
              <a:rPr sz="1400" b="1" kern="0" spc="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协议书首页及签章页的复印件，注明“与原件相符</a:t>
            </a: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”并加盖该单位行政公章。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5875" algn="l" rtl="0" eaLnBrk="0">
              <a:lnSpc>
                <a:spcPct val="92000"/>
              </a:lnSpc>
              <a:spcBef>
                <a:spcPts val="550"/>
              </a:spcBef>
            </a:pP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④外籍及港澳台地区人员：请按</a:t>
            </a:r>
            <a:r>
              <a:rPr sz="1400" b="1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实际身份勾选第一栏相关内容。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105000"/>
              </a:lnSpc>
            </a:pPr>
            <a:endParaRPr sz="5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4605" indent="635" algn="l" rtl="0" eaLnBrk="0">
              <a:lnSpc>
                <a:spcPct val="114000"/>
              </a:lnSpc>
              <a:spcBef>
                <a:spcPts val="0"/>
              </a:spcBef>
            </a:pP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⑤第二部分“招收类型”：工作站负责人</a:t>
            </a:r>
            <a:r>
              <a:rPr sz="1400" b="1" kern="0" spc="-24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，在“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工作站设站</a:t>
            </a:r>
            <a:r>
              <a:rPr sz="14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单位</a:t>
            </a:r>
            <a:r>
              <a:rPr sz="1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”处签字，并加盖公章。</a:t>
            </a:r>
            <a:r>
              <a:rPr sz="14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其他部分均</a:t>
            </a:r>
            <a:r>
              <a:rPr sz="1400" b="1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400" b="1" kern="0" spc="-3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为空白，不要填写</a:t>
            </a:r>
            <a:r>
              <a:rPr sz="1400" b="1" kern="0" spc="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！！！</a:t>
            </a:r>
            <a:endParaRPr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4" name="textbox 274"/>
          <p:cNvSpPr/>
          <p:nvPr/>
        </p:nvSpPr>
        <p:spPr>
          <a:xfrm>
            <a:off x="344297" y="247143"/>
            <a:ext cx="7020559" cy="569594"/>
          </a:xfrm>
          <a:prstGeom prst="roundRect">
            <a:avLst>
              <a:gd name="adj" fmla="val 18051"/>
            </a:avLst>
          </a:prstGeom>
          <a:noFill/>
          <a:ln w="635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sz="7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33985" algn="l" rtl="0" eaLnBrk="0">
              <a:lnSpc>
                <a:spcPct val="97000"/>
              </a:lnSpc>
              <a:spcBef>
                <a:spcPts val="5"/>
              </a:spcBef>
            </a:pPr>
            <a:r>
              <a:rPr lang="zh-CN" sz="2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</a:t>
            </a:r>
            <a:r>
              <a:rPr sz="2400" b="1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：进入中国博士后网上办公系</a:t>
            </a:r>
            <a:r>
              <a:rPr sz="2400" b="1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统，申请进站</a:t>
            </a:r>
            <a:endParaRPr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170" y="187325"/>
            <a:ext cx="7435215" cy="7124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8115" y="1031240"/>
            <a:ext cx="12082145" cy="17951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2300605" y="3230245"/>
            <a:ext cx="1930400" cy="10795"/>
          </a:xfrm>
          <a:prstGeom prst="straightConnector1">
            <a:avLst/>
          </a:prstGeom>
          <a:ln w="38100">
            <a:solidFill>
              <a:srgbClr val="C00000"/>
            </a:solidFill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150" y="6612255"/>
            <a:ext cx="6875145" cy="1647825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83785" y="6746494"/>
            <a:ext cx="3340227" cy="944752"/>
          </a:xfrm>
          <a:prstGeom prst="rect">
            <a:avLst/>
          </a:prstGeom>
        </p:spPr>
      </p:pic>
      <p:sp>
        <p:nvSpPr>
          <p:cNvPr id="276" name="textbox 276"/>
          <p:cNvSpPr/>
          <p:nvPr/>
        </p:nvSpPr>
        <p:spPr>
          <a:xfrm>
            <a:off x="329562" y="7690809"/>
            <a:ext cx="7666990" cy="3232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93000"/>
              </a:lnSpc>
            </a:pP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6、点击“生成《博士后申请表》</a:t>
            </a:r>
            <a:r>
              <a:rPr sz="1500" b="1" kern="0" spc="-20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</a:t>
            </a:r>
            <a:r>
              <a:rPr lang="zh-CN" sz="1500" b="1" kern="0" spc="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填写无误后下载，正反面打印，一式两份</a:t>
            </a:r>
            <a:endParaRPr lang="zh-CN" sz="1500" b="1" kern="0" spc="30" dirty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1005" y="2959735"/>
            <a:ext cx="7952740" cy="3652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7340" y="7546975"/>
            <a:ext cx="7689215" cy="6121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963*423"/>
  <p:tag name="TABLE_ENDDRAG_RECT" val="0*86*963*423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2070</Words>
  <Application>WPS 演示</Application>
  <PresentationFormat/>
  <Paragraphs>82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Arial</vt:lpstr>
      <vt:lpstr>微软雅黑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lvhongzhen@gmail.com</dc:creator>
  <cp:lastModifiedBy>zs</cp:lastModifiedBy>
  <cp:revision>9</cp:revision>
  <dcterms:created xsi:type="dcterms:W3CDTF">2024-12-04T02:41:00Z</dcterms:created>
  <dcterms:modified xsi:type="dcterms:W3CDTF">2025-03-07T06:50:16Z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2024-12-05T17:38:22Z</vt:filetime>
  </property>
  <property fmtid="{D5CDD505-2E9C-101B-9397-08002B2CF9AE}" pid="4" name="ICV">
    <vt:lpwstr/>
  </property>
  <property fmtid="{D5CDD505-2E9C-101B-9397-08002B2CF9AE}" pid="5" name="KSOProductBuildVer">
    <vt:lpwstr>2052-12.1.0.20305</vt:lpwstr>
  </property>
</Properties>
</file>